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351" r:id="rId3"/>
    <p:sldId id="442" r:id="rId4"/>
    <p:sldId id="312" r:id="rId5"/>
    <p:sldId id="448" r:id="rId6"/>
    <p:sldId id="449" r:id="rId7"/>
    <p:sldId id="450" r:id="rId8"/>
    <p:sldId id="324" r:id="rId9"/>
    <p:sldId id="392" r:id="rId10"/>
    <p:sldId id="260" r:id="rId11"/>
    <p:sldId id="258" r:id="rId12"/>
    <p:sldId id="261" r:id="rId13"/>
    <p:sldId id="447" r:id="rId14"/>
    <p:sldId id="444" r:id="rId15"/>
    <p:sldId id="443" r:id="rId16"/>
    <p:sldId id="445" r:id="rId17"/>
    <p:sldId id="44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7F"/>
    <a:srgbClr val="E09E19"/>
    <a:srgbClr val="B88114"/>
    <a:srgbClr val="FF99FF"/>
    <a:srgbClr val="FDD9FE"/>
    <a:srgbClr val="9DAD33"/>
    <a:srgbClr val="6C3302"/>
    <a:srgbClr val="584F29"/>
    <a:srgbClr val="ED4E33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9" autoAdjust="0"/>
    <p:restoredTop sz="84237" autoAdjust="0"/>
  </p:normalViewPr>
  <p:slideViewPr>
    <p:cSldViewPr snapToGrid="0" snapToObjects="1">
      <p:cViewPr varScale="1">
        <p:scale>
          <a:sx n="101" d="100"/>
          <a:sy n="101" d="100"/>
        </p:scale>
        <p:origin x="282" y="84"/>
      </p:cViewPr>
      <p:guideLst>
        <p:guide orient="horz" pos="360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1" d="100"/>
          <a:sy n="91" d="100"/>
        </p:scale>
        <p:origin x="375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pPr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trends for next-generation (targeted &amp; personalized) nuclear medicine: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Targeted alpha therapy (5-10 MeV)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40-80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range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single cell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Targeted Auger therapy (20 eV – 1 keV)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1 nm – 2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cellular nucleus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Theranostic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medicine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Simultaneous imaging and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4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0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20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4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Cyclotron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Many hospitals have small K~15 medical cyclotrons for PET tracer production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Leverage existing infrastructure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Explore higher energies for regional research cyclotrons, basic science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Linac</a:t>
            </a: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Commonly used for high-energy production (LANL – IPF)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Useful for anchoring to complementary low-energy measurements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 propose  to  measure  these  reactions  to  resolve  ambiguity  in  the  predictions  and  establish  optimal  irradiation  parameters.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Cyclotron </a:t>
            </a:r>
            <a:r>
              <a:rPr lang="en-US" dirty="0" err="1"/>
              <a:t>freq</a:t>
            </a:r>
            <a:r>
              <a:rPr lang="en-US" dirty="0"/>
              <a:t>  w = Q B / m</a:t>
            </a:r>
          </a:p>
          <a:p>
            <a:endParaRPr lang="en-US" dirty="0"/>
          </a:p>
          <a:p>
            <a:r>
              <a:rPr lang="en-US" dirty="0"/>
              <a:t>T = (m/2) w^2 r^2</a:t>
            </a:r>
          </a:p>
          <a:p>
            <a:endParaRPr lang="en-US" dirty="0"/>
          </a:p>
          <a:p>
            <a:r>
              <a:rPr lang="en-US" dirty="0"/>
              <a:t>T/A = (B r / 2 m)^2 (Q/A)^2 = K (Q/A)^2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Mention issues with </a:t>
            </a:r>
            <a:r>
              <a:rPr lang="en-US" dirty="0" err="1"/>
              <a:t>Levkovski</a:t>
            </a:r>
            <a:r>
              <a:rPr lang="en-US" dirty="0"/>
              <a:t>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Low peak is 54Fe(</a:t>
            </a:r>
            <a:r>
              <a:rPr lang="en-US" dirty="0" err="1"/>
              <a:t>p,x</a:t>
            </a:r>
            <a:r>
              <a:rPr lang="en-US" dirty="0"/>
              <a:t>), high peak is 56Fe(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20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Mention issues with </a:t>
            </a:r>
            <a:r>
              <a:rPr lang="en-US" dirty="0" err="1"/>
              <a:t>Levkovski</a:t>
            </a:r>
            <a:r>
              <a:rPr lang="en-US" dirty="0"/>
              <a:t>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Low peak is 54Fe(</a:t>
            </a:r>
            <a:r>
              <a:rPr lang="en-US" dirty="0" err="1"/>
              <a:t>p,x</a:t>
            </a:r>
            <a:r>
              <a:rPr lang="en-US" dirty="0"/>
              <a:t>), high peak is 56Fe(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80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Mention issues with </a:t>
            </a:r>
            <a:r>
              <a:rPr lang="en-US" dirty="0" err="1"/>
              <a:t>Levkovski</a:t>
            </a:r>
            <a:r>
              <a:rPr lang="en-US" dirty="0"/>
              <a:t>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Low peak is 54Fe(</a:t>
            </a:r>
            <a:r>
              <a:rPr lang="en-US" dirty="0" err="1"/>
              <a:t>p,x</a:t>
            </a:r>
            <a:r>
              <a:rPr lang="en-US" dirty="0"/>
              <a:t>), high peak is 56Fe(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Mention issues with </a:t>
            </a:r>
            <a:r>
              <a:rPr lang="en-US" dirty="0" err="1"/>
              <a:t>Levkovski</a:t>
            </a:r>
            <a:r>
              <a:rPr lang="en-US" dirty="0"/>
              <a:t>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Low peak is 54Fe(</a:t>
            </a:r>
            <a:r>
              <a:rPr lang="en-US" dirty="0" err="1"/>
              <a:t>p,x</a:t>
            </a:r>
            <a:r>
              <a:rPr lang="en-US" dirty="0"/>
              <a:t>), high peak is 56Fe(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4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0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2FD4-9539-4880-9D59-CB646920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510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824333"/>
            <a:ext cx="9085179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75258"/>
            <a:ext cx="85344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50033"/>
            <a:ext cx="10354733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2518953"/>
            <a:ext cx="10320867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7767" y="2017304"/>
            <a:ext cx="103632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767" y="1019350"/>
            <a:ext cx="103632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972051"/>
            <a:ext cx="9952567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6" y="2097755"/>
            <a:ext cx="4957233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5566836" y="2097761"/>
            <a:ext cx="4995333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729789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358775"/>
            <a:ext cx="73152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4296527"/>
            <a:ext cx="73152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1041995"/>
            <a:ext cx="4011084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66740" y="1042004"/>
            <a:ext cx="6049433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3" y="1531660"/>
            <a:ext cx="4011084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6835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56497" y="530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8079"/>
            <a:ext cx="109728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66012" y="9"/>
            <a:ext cx="3825989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6332044"/>
            <a:ext cx="12192000" cy="59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EC409-9AE4-46E9-B828-ED5603FEA02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10800000">
            <a:off x="0" y="6332044"/>
            <a:ext cx="12192000" cy="59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37C874-BA10-441E-B448-38BC6ABF117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" y="0"/>
            <a:ext cx="12192001" cy="9107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C814D0-0ED4-478F-8943-53E301C980D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10800000">
            <a:off x="17821" y="-12029"/>
            <a:ext cx="12174178" cy="9107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E096DB-5FD2-4FC8-8BE7-C3D06C3BAD91}"/>
              </a:ext>
            </a:extLst>
          </p:cNvPr>
          <p:cNvSpPr txBox="1"/>
          <p:nvPr userDrawn="1"/>
        </p:nvSpPr>
        <p:spPr>
          <a:xfrm>
            <a:off x="4262419" y="6491843"/>
            <a:ext cx="93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b="1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0" y="-23225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A40E2B-15E4-4554-8CB4-76EF36D1627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4490" y="6416800"/>
            <a:ext cx="1353614" cy="413604"/>
          </a:xfrm>
          <a:prstGeom prst="rect">
            <a:avLst/>
          </a:prstGeom>
        </p:spPr>
      </p:pic>
      <p:pic>
        <p:nvPicPr>
          <p:cNvPr id="19" name="Picture 4" descr="http://powerdata.lbl.gov/images/Berkeley_Lab_Logo_Large.png">
            <a:extLst>
              <a:ext uri="{FF2B5EF4-FFF2-40B4-BE49-F238E27FC236}">
                <a16:creationId xmlns:a16="http://schemas.microsoft.com/office/drawing/2014/main" id="{F104E673-5F25-4E71-8886-54D06FA9A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159" y="6332045"/>
            <a:ext cx="775219" cy="5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81" r:id="rId6"/>
    <p:sldLayoutId id="2147483649" r:id="rId7"/>
    <p:sldLayoutId id="2147483683" r:id="rId8"/>
  </p:sldLayoutIdLst>
  <p:transition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b="1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chem.berkeley.edu/SurfaceScience/berkeleypic.jpg">
            <a:extLst>
              <a:ext uri="{FF2B5EF4-FFF2-40B4-BE49-F238E27FC236}">
                <a16:creationId xmlns:a16="http://schemas.microsoft.com/office/drawing/2014/main" id="{24E30DDA-D261-4446-AC04-78A707F77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/>
          <a:stretch/>
        </p:blipFill>
        <p:spPr bwMode="auto">
          <a:xfrm>
            <a:off x="0" y="-40598"/>
            <a:ext cx="12192000" cy="693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94BCD9-C838-4C41-9D74-7C4ED062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2366"/>
            <a:ext cx="12192000" cy="9353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4" y="6232704"/>
            <a:ext cx="1745673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44956" y="204359"/>
            <a:ext cx="2869492" cy="237957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8390" y="6346146"/>
            <a:ext cx="7422569" cy="1113590"/>
          </a:xfrm>
        </p:spPr>
        <p:txBody>
          <a:bodyPr>
            <a:noAutofit/>
          </a:bodyPr>
          <a:lstStyle/>
          <a:p>
            <a:r>
              <a:rPr lang="en-US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10 December 2018</a:t>
            </a:r>
            <a:endParaRPr lang="en-US" sz="14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Picture 2" descr="http://www.cchem.berkeley.edu/SurfaceScience/berkeleypic.jpg">
            <a:extLst>
              <a:ext uri="{FF2B5EF4-FFF2-40B4-BE49-F238E27FC236}">
                <a16:creationId xmlns:a16="http://schemas.microsoft.com/office/drawing/2014/main" id="{C7AD0536-F2F3-4F09-BD6C-5C499EC59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86" t="33974" r="3001" b="42998"/>
          <a:stretch/>
        </p:blipFill>
        <p:spPr bwMode="auto">
          <a:xfrm>
            <a:off x="5862591" y="1571625"/>
            <a:ext cx="5963650" cy="18573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AB0BF56-84A5-460E-B547-965BBE57ED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095999" y="1735687"/>
            <a:ext cx="596364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40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Isotope Production </a:t>
            </a:r>
            <a:br>
              <a:rPr lang="en-US" altLang="en-US" sz="40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</a:br>
            <a:r>
              <a:rPr lang="en-US" altLang="en-US" sz="40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Activities Update</a:t>
            </a:r>
            <a:endParaRPr lang="en-US" altLang="en-US" sz="2800" dirty="0">
              <a:ln w="3175">
                <a:noFill/>
              </a:ln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4338" name="Picture 2" descr="http://powerdata.lbl.gov/images/Berkeley_Lab_Logo_Large.png">
            <a:extLst>
              <a:ext uri="{FF2B5EF4-FFF2-40B4-BE49-F238E27FC236}">
                <a16:creationId xmlns:a16="http://schemas.microsoft.com/office/drawing/2014/main" id="{025FA40E-B1F5-4EE3-A2A9-335A4162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706794"/>
            <a:ext cx="1447038" cy="11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1164-413D-407D-849B-9BD53D8F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467" y="430590"/>
            <a:ext cx="575543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Attempt 1 = Fail</a:t>
            </a:r>
            <a:br>
              <a:rPr lang="en-US" dirty="0"/>
            </a:br>
            <a:r>
              <a:rPr lang="en-US" sz="2700" dirty="0"/>
              <a:t>Too much distance</a:t>
            </a:r>
            <a:br>
              <a:rPr lang="en-US" sz="2700" dirty="0"/>
            </a:br>
            <a:r>
              <a:rPr lang="en-US" sz="2700" dirty="0"/>
              <a:t>Too much As</a:t>
            </a:r>
            <a:r>
              <a:rPr lang="en-US" sz="2700" baseline="-25000" dirty="0"/>
              <a:t>2</a:t>
            </a:r>
            <a:r>
              <a:rPr lang="en-US" sz="2700" dirty="0"/>
              <a:t>O</a:t>
            </a:r>
            <a:r>
              <a:rPr lang="en-US" sz="2700" baseline="-25000" dirty="0"/>
              <a:t>3</a:t>
            </a:r>
            <a:r>
              <a:rPr lang="en-US" sz="2700" dirty="0"/>
              <a:t> in old stock</a:t>
            </a:r>
            <a:br>
              <a:rPr lang="en-US" sz="2700" dirty="0"/>
            </a:br>
            <a:r>
              <a:rPr lang="en-US" sz="2700" dirty="0"/>
              <a:t>Adhesive breaks down above 400°C</a:t>
            </a:r>
            <a:endParaRPr lang="en-US" dirty="0"/>
          </a:p>
        </p:txBody>
      </p:sp>
      <p:pic>
        <p:nvPicPr>
          <p:cNvPr id="5" name="Content Placeholder 4" descr="A picture containing indoor, building, wall, dirty&#10;&#10;Description automatically generated">
            <a:extLst>
              <a:ext uri="{FF2B5EF4-FFF2-40B4-BE49-F238E27FC236}">
                <a16:creationId xmlns:a16="http://schemas.microsoft.com/office/drawing/2014/main" id="{7A59D368-680C-469A-9B60-F13CF7DD8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793938" y="1024669"/>
            <a:ext cx="6487070" cy="4679274"/>
          </a:xfrm>
        </p:spPr>
      </p:pic>
      <p:pic>
        <p:nvPicPr>
          <p:cNvPr id="7" name="Picture 6" descr="A picture containing indoor, building, sitting&#10;&#10;Description automatically generated">
            <a:extLst>
              <a:ext uri="{FF2B5EF4-FFF2-40B4-BE49-F238E27FC236}">
                <a16:creationId xmlns:a16="http://schemas.microsoft.com/office/drawing/2014/main" id="{A20276DB-0B04-4E1F-81DA-6D7BD3F100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863698" y="419562"/>
            <a:ext cx="2688377" cy="2090796"/>
          </a:xfrm>
          <a:prstGeom prst="rect">
            <a:avLst/>
          </a:prstGeom>
          <a:ln w="69850">
            <a:solidFill>
              <a:srgbClr val="FF0000"/>
            </a:solidFill>
          </a:ln>
        </p:spPr>
      </p:pic>
      <p:pic>
        <p:nvPicPr>
          <p:cNvPr id="9" name="Picture 8" descr="A silver pan on a stove&#10;&#10;Description automatically generated">
            <a:extLst>
              <a:ext uri="{FF2B5EF4-FFF2-40B4-BE49-F238E27FC236}">
                <a16:creationId xmlns:a16="http://schemas.microsoft.com/office/drawing/2014/main" id="{556C1D00-6DF3-43A4-8871-D8156AD11E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8433" y="2959809"/>
            <a:ext cx="6868035" cy="3863270"/>
          </a:xfrm>
          <a:prstGeom prst="rect">
            <a:avLst/>
          </a:prstGeom>
        </p:spPr>
      </p:pic>
      <p:pic>
        <p:nvPicPr>
          <p:cNvPr id="10" name="Content Placeholder 4" descr="A picture containing indoor, table, sitting&#10;&#10;Description automatically generated">
            <a:extLst>
              <a:ext uri="{FF2B5EF4-FFF2-40B4-BE49-F238E27FC236}">
                <a16:creationId xmlns:a16="http://schemas.microsoft.com/office/drawing/2014/main" id="{6D81EC33-697E-4DB0-803C-E5ADE3E89A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93893" y="4215898"/>
            <a:ext cx="3337192" cy="1877170"/>
          </a:xfrm>
          <a:prstGeom prst="rect">
            <a:avLst/>
          </a:prstGeom>
          <a:ln w="44450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54DA45-F453-4F4B-A676-7401F784E09F}"/>
              </a:ext>
            </a:extLst>
          </p:cNvPr>
          <p:cNvSpPr txBox="1"/>
          <p:nvPr/>
        </p:nvSpPr>
        <p:spPr>
          <a:xfrm>
            <a:off x="6575423" y="2054159"/>
            <a:ext cx="556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was films of As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on receiver and intermediate on sight glass. However near source was nice film of pure As </a:t>
            </a:r>
          </a:p>
        </p:txBody>
      </p:sp>
    </p:spTree>
    <p:extLst>
      <p:ext uri="{BB962C8B-B14F-4D97-AF65-F5344CB8AC3E}">
        <p14:creationId xmlns:p14="http://schemas.microsoft.com/office/powerpoint/2010/main" val="39872057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46963433-71F8-42EB-905D-55A6FF6B056B}"/>
              </a:ext>
            </a:extLst>
          </p:cNvPr>
          <p:cNvSpPr/>
          <p:nvPr/>
        </p:nvSpPr>
        <p:spPr>
          <a:xfrm>
            <a:off x="650347" y="3140158"/>
            <a:ext cx="2870200" cy="762000"/>
          </a:xfrm>
          <a:prstGeom prst="cube">
            <a:avLst>
              <a:gd name="adj" fmla="val 82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Pyrex 3160-100 Brand 3160 petri dish; 100 x 10 mm, pack of 12">
            <a:extLst>
              <a:ext uri="{FF2B5EF4-FFF2-40B4-BE49-F238E27FC236}">
                <a16:creationId xmlns:a16="http://schemas.microsoft.com/office/drawing/2014/main" id="{588EC9C5-8F8F-4F04-9D42-17C94591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8714" y="2530558"/>
            <a:ext cx="1913466" cy="13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270AF8EE-E71D-4D25-B9AE-5DCD591E6884}"/>
              </a:ext>
            </a:extLst>
          </p:cNvPr>
          <p:cNvSpPr/>
          <p:nvPr/>
        </p:nvSpPr>
        <p:spPr>
          <a:xfrm>
            <a:off x="650347" y="2098758"/>
            <a:ext cx="2870200" cy="762000"/>
          </a:xfrm>
          <a:prstGeom prst="cube">
            <a:avLst>
              <a:gd name="adj" fmla="val 82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assets.alliedelec.com/c_scale,w_400,f_auto,d_no_image.png/70023448.jpg">
            <a:extLst>
              <a:ext uri="{FF2B5EF4-FFF2-40B4-BE49-F238E27FC236}">
                <a16:creationId xmlns:a16="http://schemas.microsoft.com/office/drawing/2014/main" id="{5291A557-5CFB-4175-A6F4-6ACA0B7F0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258579">
            <a:off x="1259947" y="1489158"/>
            <a:ext cx="16510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assets.alliedelec.com/c_scale,w_400,f_auto,d_no_image.png/70023448.jpg">
            <a:extLst>
              <a:ext uri="{FF2B5EF4-FFF2-40B4-BE49-F238E27FC236}">
                <a16:creationId xmlns:a16="http://schemas.microsoft.com/office/drawing/2014/main" id="{A160CFA9-5174-48F9-A6C4-16BA302B0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359176" flipV="1">
            <a:off x="1259947" y="3606589"/>
            <a:ext cx="1651000" cy="152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B6F843-3155-4A5E-B57A-D784F2AE61D6}"/>
              </a:ext>
            </a:extLst>
          </p:cNvPr>
          <p:cNvSpPr/>
          <p:nvPr/>
        </p:nvSpPr>
        <p:spPr>
          <a:xfrm>
            <a:off x="250203" y="2240124"/>
            <a:ext cx="6555411" cy="2616121"/>
          </a:xfrm>
          <a:custGeom>
            <a:avLst/>
            <a:gdLst>
              <a:gd name="connsiteX0" fmla="*/ 1009744 w 6555411"/>
              <a:gd name="connsiteY0" fmla="*/ 36434 h 2616121"/>
              <a:gd name="connsiteX1" fmla="*/ 146144 w 6555411"/>
              <a:gd name="connsiteY1" fmla="*/ 19501 h 2616121"/>
              <a:gd name="connsiteX2" fmla="*/ 61477 w 6555411"/>
              <a:gd name="connsiteY2" fmla="*/ 273501 h 2616121"/>
              <a:gd name="connsiteX3" fmla="*/ 78411 w 6555411"/>
              <a:gd name="connsiteY3" fmla="*/ 2059967 h 2616121"/>
              <a:gd name="connsiteX4" fmla="*/ 1018211 w 6555411"/>
              <a:gd name="connsiteY4" fmla="*/ 2119234 h 2616121"/>
              <a:gd name="connsiteX5" fmla="*/ 831944 w 6555411"/>
              <a:gd name="connsiteY5" fmla="*/ 2203901 h 2616121"/>
              <a:gd name="connsiteX6" fmla="*/ 967411 w 6555411"/>
              <a:gd name="connsiteY6" fmla="*/ 2584901 h 2616121"/>
              <a:gd name="connsiteX7" fmla="*/ 6555411 w 6555411"/>
              <a:gd name="connsiteY7" fmla="*/ 2593367 h 2616121"/>
              <a:gd name="connsiteX8" fmla="*/ 6555411 w 6555411"/>
              <a:gd name="connsiteY8" fmla="*/ 2593367 h 261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55411" h="2616121">
                <a:moveTo>
                  <a:pt x="1009744" y="36434"/>
                </a:moveTo>
                <a:cubicBezTo>
                  <a:pt x="656966" y="8212"/>
                  <a:pt x="304188" y="-20010"/>
                  <a:pt x="146144" y="19501"/>
                </a:cubicBezTo>
                <a:cubicBezTo>
                  <a:pt x="-11900" y="59012"/>
                  <a:pt x="72766" y="-66577"/>
                  <a:pt x="61477" y="273501"/>
                </a:cubicBezTo>
                <a:cubicBezTo>
                  <a:pt x="50188" y="613579"/>
                  <a:pt x="-81045" y="1752345"/>
                  <a:pt x="78411" y="2059967"/>
                </a:cubicBezTo>
                <a:cubicBezTo>
                  <a:pt x="237867" y="2367589"/>
                  <a:pt x="892622" y="2095245"/>
                  <a:pt x="1018211" y="2119234"/>
                </a:cubicBezTo>
                <a:cubicBezTo>
                  <a:pt x="1143800" y="2143223"/>
                  <a:pt x="840411" y="2126290"/>
                  <a:pt x="831944" y="2203901"/>
                </a:cubicBezTo>
                <a:cubicBezTo>
                  <a:pt x="823477" y="2281512"/>
                  <a:pt x="13500" y="2519990"/>
                  <a:pt x="967411" y="2584901"/>
                </a:cubicBezTo>
                <a:cubicBezTo>
                  <a:pt x="1921322" y="2649812"/>
                  <a:pt x="6555411" y="2593367"/>
                  <a:pt x="6555411" y="2593367"/>
                </a:cubicBezTo>
                <a:lnTo>
                  <a:pt x="6555411" y="259336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77D589-BACA-4F65-8ED0-331ED4F135A1}"/>
              </a:ext>
            </a:extLst>
          </p:cNvPr>
          <p:cNvSpPr/>
          <p:nvPr/>
        </p:nvSpPr>
        <p:spPr>
          <a:xfrm>
            <a:off x="2910947" y="2361225"/>
            <a:ext cx="4047067" cy="16933"/>
          </a:xfrm>
          <a:custGeom>
            <a:avLst/>
            <a:gdLst>
              <a:gd name="connsiteX0" fmla="*/ 0 w 4047067"/>
              <a:gd name="connsiteY0" fmla="*/ 0 h 16933"/>
              <a:gd name="connsiteX1" fmla="*/ 4047067 w 4047067"/>
              <a:gd name="connsiteY1" fmla="*/ 16933 h 16933"/>
              <a:gd name="connsiteX2" fmla="*/ 4047067 w 4047067"/>
              <a:gd name="connsiteY2" fmla="*/ 16933 h 1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067" h="16933">
                <a:moveTo>
                  <a:pt x="0" y="0"/>
                </a:moveTo>
                <a:lnTo>
                  <a:pt x="4047067" y="16933"/>
                </a:lnTo>
                <a:lnTo>
                  <a:pt x="4047067" y="16933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496D03E-13C8-4DB7-A249-F2C8D9B39A5B}"/>
              </a:ext>
            </a:extLst>
          </p:cNvPr>
          <p:cNvSpPr/>
          <p:nvPr/>
        </p:nvSpPr>
        <p:spPr>
          <a:xfrm>
            <a:off x="2910947" y="4383350"/>
            <a:ext cx="4047067" cy="16933"/>
          </a:xfrm>
          <a:custGeom>
            <a:avLst/>
            <a:gdLst>
              <a:gd name="connsiteX0" fmla="*/ 0 w 4047067"/>
              <a:gd name="connsiteY0" fmla="*/ 0 h 16933"/>
              <a:gd name="connsiteX1" fmla="*/ 4047067 w 4047067"/>
              <a:gd name="connsiteY1" fmla="*/ 16933 h 16933"/>
              <a:gd name="connsiteX2" fmla="*/ 4047067 w 4047067"/>
              <a:gd name="connsiteY2" fmla="*/ 16933 h 1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067" h="16933">
                <a:moveTo>
                  <a:pt x="0" y="0"/>
                </a:moveTo>
                <a:lnTo>
                  <a:pt x="4047067" y="16933"/>
                </a:lnTo>
                <a:lnTo>
                  <a:pt x="4047067" y="16933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80F70E-F804-4784-A3FF-2A85E72290A0}"/>
              </a:ext>
            </a:extLst>
          </p:cNvPr>
          <p:cNvSpPr/>
          <p:nvPr/>
        </p:nvSpPr>
        <p:spPr>
          <a:xfrm>
            <a:off x="3225683" y="2482326"/>
            <a:ext cx="4047067" cy="16933"/>
          </a:xfrm>
          <a:custGeom>
            <a:avLst/>
            <a:gdLst>
              <a:gd name="connsiteX0" fmla="*/ 0 w 4047067"/>
              <a:gd name="connsiteY0" fmla="*/ 0 h 16933"/>
              <a:gd name="connsiteX1" fmla="*/ 4047067 w 4047067"/>
              <a:gd name="connsiteY1" fmla="*/ 16933 h 16933"/>
              <a:gd name="connsiteX2" fmla="*/ 4047067 w 4047067"/>
              <a:gd name="connsiteY2" fmla="*/ 16933 h 1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067" h="16933">
                <a:moveTo>
                  <a:pt x="0" y="0"/>
                </a:moveTo>
                <a:lnTo>
                  <a:pt x="4047067" y="16933"/>
                </a:lnTo>
                <a:lnTo>
                  <a:pt x="4047067" y="16933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8FF48B1-A6EB-47AA-85B2-E96DDBAB0C45}"/>
              </a:ext>
            </a:extLst>
          </p:cNvPr>
          <p:cNvSpPr/>
          <p:nvPr/>
        </p:nvSpPr>
        <p:spPr>
          <a:xfrm>
            <a:off x="3225682" y="3512691"/>
            <a:ext cx="4047067" cy="16933"/>
          </a:xfrm>
          <a:custGeom>
            <a:avLst/>
            <a:gdLst>
              <a:gd name="connsiteX0" fmla="*/ 0 w 4047067"/>
              <a:gd name="connsiteY0" fmla="*/ 0 h 16933"/>
              <a:gd name="connsiteX1" fmla="*/ 4047067 w 4047067"/>
              <a:gd name="connsiteY1" fmla="*/ 16933 h 16933"/>
              <a:gd name="connsiteX2" fmla="*/ 4047067 w 4047067"/>
              <a:gd name="connsiteY2" fmla="*/ 16933 h 1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067" h="16933">
                <a:moveTo>
                  <a:pt x="0" y="0"/>
                </a:moveTo>
                <a:lnTo>
                  <a:pt x="4047067" y="16933"/>
                </a:lnTo>
                <a:lnTo>
                  <a:pt x="4047067" y="16933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D3F68E-95F0-4987-A3DF-550E6E58B448}"/>
              </a:ext>
            </a:extLst>
          </p:cNvPr>
          <p:cNvSpPr/>
          <p:nvPr/>
        </p:nvSpPr>
        <p:spPr>
          <a:xfrm>
            <a:off x="3162897" y="2593354"/>
            <a:ext cx="4047067" cy="16933"/>
          </a:xfrm>
          <a:custGeom>
            <a:avLst/>
            <a:gdLst>
              <a:gd name="connsiteX0" fmla="*/ 0 w 4047067"/>
              <a:gd name="connsiteY0" fmla="*/ 0 h 16933"/>
              <a:gd name="connsiteX1" fmla="*/ 4047067 w 4047067"/>
              <a:gd name="connsiteY1" fmla="*/ 16933 h 16933"/>
              <a:gd name="connsiteX2" fmla="*/ 4047067 w 4047067"/>
              <a:gd name="connsiteY2" fmla="*/ 16933 h 1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067" h="16933">
                <a:moveTo>
                  <a:pt x="0" y="0"/>
                </a:moveTo>
                <a:lnTo>
                  <a:pt x="4047067" y="16933"/>
                </a:lnTo>
                <a:lnTo>
                  <a:pt x="4047067" y="16933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96FB02-3D83-4336-8CCF-763DF22713FD}"/>
              </a:ext>
            </a:extLst>
          </p:cNvPr>
          <p:cNvSpPr/>
          <p:nvPr/>
        </p:nvSpPr>
        <p:spPr>
          <a:xfrm>
            <a:off x="3139547" y="3615252"/>
            <a:ext cx="4047067" cy="16933"/>
          </a:xfrm>
          <a:custGeom>
            <a:avLst/>
            <a:gdLst>
              <a:gd name="connsiteX0" fmla="*/ 0 w 4047067"/>
              <a:gd name="connsiteY0" fmla="*/ 0 h 16933"/>
              <a:gd name="connsiteX1" fmla="*/ 4047067 w 4047067"/>
              <a:gd name="connsiteY1" fmla="*/ 16933 h 16933"/>
              <a:gd name="connsiteX2" fmla="*/ 4047067 w 4047067"/>
              <a:gd name="connsiteY2" fmla="*/ 16933 h 1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47067" h="16933">
                <a:moveTo>
                  <a:pt x="0" y="0"/>
                </a:moveTo>
                <a:lnTo>
                  <a:pt x="4047067" y="16933"/>
                </a:lnTo>
                <a:lnTo>
                  <a:pt x="4047067" y="16933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CD0285-DE0B-430D-ABB4-FCADE149BE65}"/>
              </a:ext>
            </a:extLst>
          </p:cNvPr>
          <p:cNvSpPr txBox="1"/>
          <p:nvPr/>
        </p:nvSpPr>
        <p:spPr>
          <a:xfrm>
            <a:off x="3199607" y="2719999"/>
            <a:ext cx="516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two mini 500°C hotplates inside of vac chamber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1E211-11E1-468C-8643-FA241B3AA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91" b="17610"/>
          <a:stretch/>
        </p:blipFill>
        <p:spPr>
          <a:xfrm>
            <a:off x="8265927" y="1000639"/>
            <a:ext cx="3849873" cy="526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32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73E940E7-1582-4F27-953C-67C24257C6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361315" y="1500187"/>
            <a:ext cx="6858000" cy="3857625"/>
          </a:xfrm>
          <a:prstGeom prst="rect">
            <a:avLst/>
          </a:prstGeom>
        </p:spPr>
      </p:pic>
      <p:pic>
        <p:nvPicPr>
          <p:cNvPr id="9" name="Picture 8" descr="A picture containing cake, chocolate, indoor, piece&#10;&#10;Description automatically generated">
            <a:extLst>
              <a:ext uri="{FF2B5EF4-FFF2-40B4-BE49-F238E27FC236}">
                <a16:creationId xmlns:a16="http://schemas.microsoft.com/office/drawing/2014/main" id="{3FA9FAA8-3A2D-4600-8A96-700CA153F3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70085" y="1500188"/>
            <a:ext cx="6858000" cy="3857625"/>
          </a:xfrm>
          <a:prstGeom prst="rect">
            <a:avLst/>
          </a:prstGeom>
        </p:spPr>
      </p:pic>
      <p:pic>
        <p:nvPicPr>
          <p:cNvPr id="11" name="Picture 10" descr="A picture containing nature&#10;&#10;Description automatically generated">
            <a:extLst>
              <a:ext uri="{FF2B5EF4-FFF2-40B4-BE49-F238E27FC236}">
                <a16:creationId xmlns:a16="http://schemas.microsoft.com/office/drawing/2014/main" id="{1A0553AD-D429-4991-A848-E8975787C4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501484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414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5141B4-A01F-481C-B5BC-AA43DDB55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" r="13159"/>
          <a:stretch/>
        </p:blipFill>
        <p:spPr>
          <a:xfrm>
            <a:off x="8317099" y="945512"/>
            <a:ext cx="3760602" cy="2483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01755-F57F-4FD5-A84B-60C9D0091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1" b="7743"/>
          <a:stretch/>
        </p:blipFill>
        <p:spPr>
          <a:xfrm rot="16200000">
            <a:off x="1580793" y="-439616"/>
            <a:ext cx="5078647" cy="8011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8C34D-8050-43BD-899A-403DD6416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099" y="3459980"/>
            <a:ext cx="3760602" cy="2820452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D7CAAD24-3C89-4566-965E-3D940569FC0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2800" dirty="0"/>
              <a:t>Success!!!  (as of 4:54 AM…)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809458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0DEFB72-AE51-4CF2-8CD8-6C7F19DC18B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2800" dirty="0"/>
              <a:t>Back to Berkeley…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640663-B115-4742-B2DD-225D92AB9C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1" t="13333" r="4599" b="4167"/>
          <a:stretch/>
        </p:blipFill>
        <p:spPr>
          <a:xfrm>
            <a:off x="85725" y="1304925"/>
            <a:ext cx="6353175" cy="45529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5091C5-2B72-4803-A2E7-9C58BDE59299}"/>
              </a:ext>
            </a:extLst>
          </p:cNvPr>
          <p:cNvSpPr/>
          <p:nvPr/>
        </p:nvSpPr>
        <p:spPr>
          <a:xfrm>
            <a:off x="6438899" y="888391"/>
            <a:ext cx="5753101" cy="1557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Two deposition methods on 10um titanium foil: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As</a:t>
            </a:r>
            <a:r>
              <a:rPr lang="en-US" sz="17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2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O</a:t>
            </a:r>
            <a:r>
              <a:rPr lang="en-US" sz="17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3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 (12.5 g/L) in 7M HCl, @ 130 mA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As</a:t>
            </a:r>
            <a:r>
              <a:rPr lang="en-US" sz="17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2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O</a:t>
            </a:r>
            <a:r>
              <a:rPr lang="en-US" sz="17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3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 (0.2M) in 1:2 molar choline chloride : ethylene glycol deep eutectic solvent, @ 46 mA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17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pic>
        <p:nvPicPr>
          <p:cNvPr id="2050" name="Picture 2" descr="https://lh3.googleusercontent.com/PCqXu1ReAvyABKpJa8psRc9En3qYFUKwP4BAc9tL7MRIiHZYo2UP6ZPJ3PPOBSS1AJLEfhd3_0n9dN38ozUL_Y0nyKH63N5KBkYIp6FccsIiTX28i_zjpQselRWDuMhrDEyFMoAjS7G4byJhTKkcCbkghAP39LaEGF_oZs5axBIlAmUTVk9qMAhqztow_GvgpfNhqBwFcY85p2q-Paqu7PaTXBpzUeNAUdX7h4pFGDHlDVrNAyFboe-7i9dAiUdddoGXy1-BqPKKv9Ynn9s-WfGRFYa4I8eN7oC-XPBiDwIq3g_ikffte52EI0OBr2WiQsH3FOXjLdbw5mPr05gwg3TiYm2SQpgCyOPO53zysu6DEeIrpbC_LBnuOeZWzV038x-rrmtu51dkQEss4DIAp23H99T54xJA-8rvPNpI7lQo-PPEgFb9Xy-a4iOSjgIux33pbjMagXPcYhMQJmO0l-gFBS6Xsx69gSnO2W8_IHtfAnfBcyhOMJlNfiQ3UK-1j1a8Vs-3OG_cbElNiazbs0l6Ltak0pv-Q9dbpBenIY7GiixPhFxKqPSq-VHNhKIfCd_dggGGdZ_PJXTYmnLyhqgl9vPeA7sqHDdt97ktZaQ1Prwurhq5eMq_HbKm7BlEevGhKGtdOV7fp0oyV6uOeDkvGA=w704-h938-no">
            <a:extLst>
              <a:ext uri="{FF2B5EF4-FFF2-40B4-BE49-F238E27FC236}">
                <a16:creationId xmlns:a16="http://schemas.microsoft.com/office/drawing/2014/main" id="{71D74ACF-4BE8-4FA6-AB3C-A93514DF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4" y="2109605"/>
            <a:ext cx="3590925" cy="478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0C1C50-9804-4B2B-A678-E61C3150AD0C}"/>
              </a:ext>
            </a:extLst>
          </p:cNvPr>
          <p:cNvSpPr/>
          <p:nvPr/>
        </p:nvSpPr>
        <p:spPr>
          <a:xfrm>
            <a:off x="10407798" y="5436705"/>
            <a:ext cx="1438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Brass cathode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E70489-84B7-4AA7-89A2-0A0987B6E6F6}"/>
              </a:ext>
            </a:extLst>
          </p:cNvPr>
          <p:cNvSpPr/>
          <p:nvPr/>
        </p:nvSpPr>
        <p:spPr>
          <a:xfrm>
            <a:off x="10385196" y="5775259"/>
            <a:ext cx="14834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Stainless base </a:t>
            </a:r>
            <a:b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</a:b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+ support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FF563A-8BD0-4C2A-A4C0-EE715874DBA7}"/>
              </a:ext>
            </a:extLst>
          </p:cNvPr>
          <p:cNvSpPr/>
          <p:nvPr/>
        </p:nvSpPr>
        <p:spPr>
          <a:xfrm>
            <a:off x="8067675" y="3429000"/>
            <a:ext cx="142875" cy="4095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59A2EC-2E17-40A3-83D4-95C7C917D87F}"/>
              </a:ext>
            </a:extLst>
          </p:cNvPr>
          <p:cNvSpPr/>
          <p:nvPr/>
        </p:nvSpPr>
        <p:spPr>
          <a:xfrm>
            <a:off x="10163173" y="3432083"/>
            <a:ext cx="20288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Platinum rod anode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669B1D-A4DB-4036-9748-3277633B4B69}"/>
              </a:ext>
            </a:extLst>
          </p:cNvPr>
          <p:cNvSpPr/>
          <p:nvPr/>
        </p:nvSpPr>
        <p:spPr>
          <a:xfrm>
            <a:off x="10331841" y="3973195"/>
            <a:ext cx="16914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Plating solution, </a:t>
            </a:r>
            <a:b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</a:b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in glass tube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23B106-8DB0-4350-A742-0C25EB62C697}"/>
              </a:ext>
            </a:extLst>
          </p:cNvPr>
          <p:cNvSpPr/>
          <p:nvPr/>
        </p:nvSpPr>
        <p:spPr>
          <a:xfrm>
            <a:off x="10385196" y="4760528"/>
            <a:ext cx="13433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Teflon </a:t>
            </a:r>
            <a:r>
              <a:rPr lang="en-US" sz="1600" dirty="0" err="1">
                <a:solidFill>
                  <a:srgbClr val="2D637F"/>
                </a:solidFill>
                <a:latin typeface="Lucida Grande"/>
                <a:cs typeface="Lucida Grande"/>
              </a:rPr>
              <a:t>o-ring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C5B51-5D30-4166-9843-11FDC0F68548}"/>
              </a:ext>
            </a:extLst>
          </p:cNvPr>
          <p:cNvSpPr/>
          <p:nvPr/>
        </p:nvSpPr>
        <p:spPr>
          <a:xfrm>
            <a:off x="10407798" y="5132699"/>
            <a:ext cx="1228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Backing foil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714409-CEE4-4947-9C79-C802BE54A5F9}"/>
              </a:ext>
            </a:extLst>
          </p:cNvPr>
          <p:cNvSpPr/>
          <p:nvPr/>
        </p:nvSpPr>
        <p:spPr>
          <a:xfrm>
            <a:off x="10241081" y="2191698"/>
            <a:ext cx="1920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Teflon anode guide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3B73D5-409E-4143-B2BE-9F11BF97E676}"/>
              </a:ext>
            </a:extLst>
          </p:cNvPr>
          <p:cNvCxnSpPr>
            <a:stCxn id="19" idx="1"/>
          </p:cNvCxnSpPr>
          <p:nvPr/>
        </p:nvCxnSpPr>
        <p:spPr>
          <a:xfrm flipH="1">
            <a:off x="8301036" y="2360975"/>
            <a:ext cx="194004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AC3266-082D-4681-A5E1-0FECFA96F4C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8234362" y="3601360"/>
            <a:ext cx="1928811" cy="324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9F1BED-457E-490D-851A-F1D02ABEE76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210550" y="6067647"/>
            <a:ext cx="2174646" cy="1191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692911-5A06-4965-9404-864852CC4509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453438" y="5605982"/>
            <a:ext cx="1954360" cy="3465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47981F-628F-4A37-B096-72B64220E293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203841" y="5301976"/>
            <a:ext cx="2203957" cy="2406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44CBA3-2803-4F18-A680-F0B2E7997E4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8453438" y="4929805"/>
            <a:ext cx="1931758" cy="4732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622CE9-527F-4684-BAF9-5A24C3A8D24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285761" y="4265583"/>
            <a:ext cx="2046080" cy="2364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2633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15834C-1567-4669-802F-0F30002D7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5" t="24074" r="32929" b="4038"/>
          <a:stretch/>
        </p:blipFill>
        <p:spPr>
          <a:xfrm>
            <a:off x="0" y="1279188"/>
            <a:ext cx="1790053" cy="4299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A8061E-547D-42BA-819F-81E8BAD2C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33" t="6525" r="29114" b="8937"/>
          <a:stretch/>
        </p:blipFill>
        <p:spPr>
          <a:xfrm>
            <a:off x="1555566" y="1267028"/>
            <a:ext cx="2281366" cy="4323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C1DEDF-B1C7-46F9-8EDE-B23581CE9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55" t="15922" r="35922" b="21029"/>
          <a:stretch/>
        </p:blipFill>
        <p:spPr>
          <a:xfrm>
            <a:off x="3525220" y="1267028"/>
            <a:ext cx="2169268" cy="43239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4B905E-6D6A-4519-8983-26CE6F6BCD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03" r="6147"/>
          <a:stretch/>
        </p:blipFill>
        <p:spPr>
          <a:xfrm>
            <a:off x="5427072" y="1264380"/>
            <a:ext cx="2726397" cy="4323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6484B9-8BB1-4377-983D-BEA5B1288D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14" r="14638"/>
          <a:stretch/>
        </p:blipFill>
        <p:spPr>
          <a:xfrm>
            <a:off x="7596340" y="1242942"/>
            <a:ext cx="2403159" cy="4350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BCBF8B-F554-4C11-848C-80DCB82A87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747" t="25599" r="46665" b="22092"/>
          <a:stretch/>
        </p:blipFill>
        <p:spPr>
          <a:xfrm>
            <a:off x="9707925" y="1264380"/>
            <a:ext cx="2484075" cy="43144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09DAEE-81F4-4167-B465-3E6B4E696352}"/>
              </a:ext>
            </a:extLst>
          </p:cNvPr>
          <p:cNvCxnSpPr/>
          <p:nvPr/>
        </p:nvCxnSpPr>
        <p:spPr>
          <a:xfrm>
            <a:off x="77821" y="5807412"/>
            <a:ext cx="120233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678FBAB-8626-4284-B3E1-1B086CD3FD40}"/>
              </a:ext>
            </a:extLst>
          </p:cNvPr>
          <p:cNvSpPr/>
          <p:nvPr/>
        </p:nvSpPr>
        <p:spPr>
          <a:xfrm>
            <a:off x="77821" y="5850025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t</a:t>
            </a:r>
            <a:r>
              <a:rPr lang="en-US" sz="16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0</a:t>
            </a:r>
            <a:endParaRPr lang="en-US" sz="1600" baseline="-25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267BEC-77BA-4362-A9B9-5B5E378AF055}"/>
              </a:ext>
            </a:extLst>
          </p:cNvPr>
          <p:cNvSpPr/>
          <p:nvPr/>
        </p:nvSpPr>
        <p:spPr>
          <a:xfrm>
            <a:off x="10533822" y="5850025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t=2.5 h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6C566E-71C4-45A0-9273-328833FE9FCB}"/>
              </a:ext>
            </a:extLst>
          </p:cNvPr>
          <p:cNvSpPr/>
          <p:nvPr/>
        </p:nvSpPr>
        <p:spPr>
          <a:xfrm>
            <a:off x="8381779" y="5850025"/>
            <a:ext cx="676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t=2 h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2A71-E41C-48DF-8C53-F1AE0A04DDFD}"/>
              </a:ext>
            </a:extLst>
          </p:cNvPr>
          <p:cNvSpPr/>
          <p:nvPr/>
        </p:nvSpPr>
        <p:spPr>
          <a:xfrm>
            <a:off x="2145663" y="5848570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t=0.5 h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718DEA-3840-41FB-BE08-1D9A9A735D9B}"/>
              </a:ext>
            </a:extLst>
          </p:cNvPr>
          <p:cNvSpPr/>
          <p:nvPr/>
        </p:nvSpPr>
        <p:spPr>
          <a:xfrm>
            <a:off x="4193714" y="5848570"/>
            <a:ext cx="676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t=1 h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89BDD5-4D80-44C4-B0E4-3888A534B067}"/>
              </a:ext>
            </a:extLst>
          </p:cNvPr>
          <p:cNvSpPr/>
          <p:nvPr/>
        </p:nvSpPr>
        <p:spPr>
          <a:xfrm>
            <a:off x="6160710" y="5848570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t=1.5 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84776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6B0EB5-D0E4-4EA4-BFF6-A2AD9E8F1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58" t="51609" r="58601" b="20068"/>
          <a:stretch/>
        </p:blipFill>
        <p:spPr>
          <a:xfrm>
            <a:off x="6667096" y="918453"/>
            <a:ext cx="4764782" cy="4764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5B7DF-2993-4BDA-A77E-363BBCF24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0" t="26469" r="27735" b="49301"/>
          <a:stretch/>
        </p:blipFill>
        <p:spPr>
          <a:xfrm>
            <a:off x="556086" y="918454"/>
            <a:ext cx="5368059" cy="47693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370883-B71F-4172-AECE-D56E04363078}"/>
              </a:ext>
            </a:extLst>
          </p:cNvPr>
          <p:cNvSpPr/>
          <p:nvPr/>
        </p:nvSpPr>
        <p:spPr>
          <a:xfrm>
            <a:off x="2654417" y="5770269"/>
            <a:ext cx="1627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~6 mg/cm</a:t>
            </a: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2</a:t>
            </a:r>
            <a:endParaRPr lang="en-US" sz="16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r>
              <a:rPr lang="en-US" sz="1600" dirty="0">
                <a:solidFill>
                  <a:srgbClr val="2D637F"/>
                </a:solidFill>
                <a:latin typeface="Lucida Grande"/>
              </a:rPr>
              <a:t>2.5 h @ 130 mA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59B35A-7A9A-454C-BB2B-3ECD4385E1DB}"/>
              </a:ext>
            </a:extLst>
          </p:cNvPr>
          <p:cNvSpPr/>
          <p:nvPr/>
        </p:nvSpPr>
        <p:spPr>
          <a:xfrm>
            <a:off x="8424155" y="5713561"/>
            <a:ext cx="15327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~0.5 mg/cm</a:t>
            </a: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2</a:t>
            </a:r>
          </a:p>
          <a:p>
            <a:r>
              <a:rPr lang="en-US" sz="1600" dirty="0">
                <a:solidFill>
                  <a:srgbClr val="2D637F"/>
                </a:solidFill>
                <a:latin typeface="Lucida Grande"/>
              </a:rPr>
              <a:t>15 m @ 30 mA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78755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0DEFB72-AE51-4CF2-8CD8-6C7F19DC18B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1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2800" dirty="0"/>
              <a:t>Next steps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DC9846-0E2C-437B-B041-953EC58EAC9B}"/>
              </a:ext>
            </a:extLst>
          </p:cNvPr>
          <p:cNvSpPr/>
          <p:nvPr/>
        </p:nvSpPr>
        <p:spPr>
          <a:xfrm>
            <a:off x="238125" y="1068943"/>
            <a:ext cx="686239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Characterization of all As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Continue fabricating electroplated As targets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</a:rPr>
              <a:t>Pending new WPC approval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</a:rPr>
              <a:t>Need relevant group members to take some more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</a:rPr>
              <a:t>Start development of pressed-powder As targets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</a:rPr>
              <a:t>As, As</a:t>
            </a:r>
            <a:r>
              <a:rPr lang="en-US" baseline="-25000" dirty="0">
                <a:solidFill>
                  <a:srgbClr val="2D637F"/>
                </a:solidFill>
                <a:latin typeface="Lucida Grande"/>
              </a:rPr>
              <a:t>2</a:t>
            </a:r>
            <a:r>
              <a:rPr lang="en-US" dirty="0">
                <a:solidFill>
                  <a:srgbClr val="2D637F"/>
                </a:solidFill>
                <a:latin typeface="Lucida Grande"/>
              </a:rPr>
              <a:t>O</a:t>
            </a:r>
            <a:r>
              <a:rPr lang="en-US" baseline="-25000" dirty="0">
                <a:solidFill>
                  <a:srgbClr val="2D637F"/>
                </a:solidFill>
                <a:latin typeface="Lucida Grande"/>
              </a:rPr>
              <a:t>3</a:t>
            </a:r>
            <a:r>
              <a:rPr lang="en-US" dirty="0">
                <a:solidFill>
                  <a:srgbClr val="2D637F"/>
                </a:solidFill>
                <a:latin typeface="Lucida Grande"/>
              </a:rPr>
              <a:t>, Cu</a:t>
            </a:r>
            <a:r>
              <a:rPr lang="en-US" baseline="-25000" dirty="0">
                <a:solidFill>
                  <a:srgbClr val="2D637F"/>
                </a:solidFill>
                <a:latin typeface="Lucida Grande"/>
              </a:rPr>
              <a:t>3</a:t>
            </a:r>
            <a:r>
              <a:rPr lang="en-US" dirty="0">
                <a:solidFill>
                  <a:srgbClr val="2D637F"/>
                </a:solidFill>
                <a:latin typeface="Lucida Grande"/>
              </a:rPr>
              <a:t>As, </a:t>
            </a:r>
            <a:r>
              <a:rPr lang="en-US" dirty="0" err="1">
                <a:solidFill>
                  <a:srgbClr val="2D637F"/>
                </a:solidFill>
                <a:latin typeface="Lucida Grande"/>
              </a:rPr>
              <a:t>FeAs</a:t>
            </a:r>
            <a:r>
              <a:rPr lang="en-US" dirty="0">
                <a:solidFill>
                  <a:srgbClr val="2D637F"/>
                </a:solidFill>
                <a:latin typeface="Lucida Grande"/>
              </a:rPr>
              <a:t>, Zn</a:t>
            </a:r>
            <a:r>
              <a:rPr lang="en-US" baseline="-25000" dirty="0">
                <a:solidFill>
                  <a:srgbClr val="2D637F"/>
                </a:solidFill>
                <a:latin typeface="Lucida Grande"/>
              </a:rPr>
              <a:t>3</a:t>
            </a:r>
            <a:r>
              <a:rPr lang="en-US" dirty="0">
                <a:solidFill>
                  <a:srgbClr val="2D637F"/>
                </a:solidFill>
                <a:latin typeface="Lucida Grande"/>
              </a:rPr>
              <a:t>As</a:t>
            </a:r>
            <a:r>
              <a:rPr lang="en-US" baseline="-25000" dirty="0">
                <a:solidFill>
                  <a:srgbClr val="2D637F"/>
                </a:solidFill>
                <a:latin typeface="Lucida Grande"/>
              </a:rPr>
              <a:t>2</a:t>
            </a:r>
            <a:r>
              <a:rPr lang="en-US" dirty="0">
                <a:solidFill>
                  <a:srgbClr val="2D637F"/>
                </a:solidFill>
                <a:latin typeface="Lucida Grande"/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Across International MP24A Pellet Press with Hydraulic Pump and Safety Shield, 24 Tons">
            <a:extLst>
              <a:ext uri="{FF2B5EF4-FFF2-40B4-BE49-F238E27FC236}">
                <a16:creationId xmlns:a16="http://schemas.microsoft.com/office/drawing/2014/main" id="{2387EE95-BE9B-4FD6-A5BB-C03AA310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4" y="2781300"/>
            <a:ext cx="1731074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cross International SDS13.K Easy-Retrieve Cylindrical Pressing Die Set with Trapezoidal Split Sleeves, 13 mm (1/2&amp;quot;) Inside Diameter">
            <a:extLst>
              <a:ext uri="{FF2B5EF4-FFF2-40B4-BE49-F238E27FC236}">
                <a16:creationId xmlns:a16="http://schemas.microsoft.com/office/drawing/2014/main" id="{A6C27619-AFD8-4CED-A62A-08D5B8FB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805" y="2834582"/>
            <a:ext cx="4762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BC8206-9B90-4E20-8E6A-4595F4AA3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797" y="1590358"/>
            <a:ext cx="4213078" cy="41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78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0" dirty="0"/>
              <a:t>Stacked-target Charged Particle Excitation Functions</a:t>
            </a:r>
            <a:endParaRPr lang="en-US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06600" y="2762874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Low(</a:t>
            </a:r>
            <a:r>
              <a:rPr lang="en-US" sz="4400" baseline="30000" dirty="0" err="1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er</a:t>
            </a: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) Energy – LBNL</a:t>
            </a:r>
            <a:endParaRPr lang="en-US" sz="4200" dirty="0">
              <a:solidFill>
                <a:srgbClr val="E09E19"/>
              </a:solidFill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48194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84C638-EF34-4CD8-A0CC-7D55DD23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005" y="28079"/>
            <a:ext cx="6619461" cy="6781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0D6D6-AACD-4D3A-9C08-C6361E9E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471" y="1328117"/>
            <a:ext cx="3829050" cy="53149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409EA9-EC1A-4276-AD87-9D57BC2D2BCD}"/>
              </a:ext>
            </a:extLst>
          </p:cNvPr>
          <p:cNvSpPr/>
          <p:nvPr/>
        </p:nvSpPr>
        <p:spPr>
          <a:xfrm>
            <a:off x="3757070" y="1720809"/>
            <a:ext cx="542925" cy="506064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0E1765-C343-463D-9701-C385C82802EF}"/>
              </a:ext>
            </a:extLst>
          </p:cNvPr>
          <p:cNvSpPr/>
          <p:nvPr/>
        </p:nvSpPr>
        <p:spPr>
          <a:xfrm>
            <a:off x="3757070" y="5967215"/>
            <a:ext cx="542925" cy="506064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C442312-5844-4D17-A77A-C7FFDC180285}"/>
              </a:ext>
            </a:extLst>
          </p:cNvPr>
          <p:cNvCxnSpPr/>
          <p:nvPr/>
        </p:nvCxnSpPr>
        <p:spPr>
          <a:xfrm flipH="1">
            <a:off x="4669735" y="427383"/>
            <a:ext cx="1292087" cy="149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E5B483-2CCC-4C30-89C4-BB781C73D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542050"/>
              </p:ext>
            </p:extLst>
          </p:nvPr>
        </p:nvGraphicFramePr>
        <p:xfrm>
          <a:off x="4669735" y="3194510"/>
          <a:ext cx="3758648" cy="272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62">
                  <a:extLst>
                    <a:ext uri="{9D8B030D-6E8A-4147-A177-3AD203B41FA5}">
                      <a16:colId xmlns:a16="http://schemas.microsoft.com/office/drawing/2014/main" val="4135580257"/>
                    </a:ext>
                  </a:extLst>
                </a:gridCol>
                <a:gridCol w="939662">
                  <a:extLst>
                    <a:ext uri="{9D8B030D-6E8A-4147-A177-3AD203B41FA5}">
                      <a16:colId xmlns:a16="http://schemas.microsoft.com/office/drawing/2014/main" val="2567058895"/>
                    </a:ext>
                  </a:extLst>
                </a:gridCol>
                <a:gridCol w="939662">
                  <a:extLst>
                    <a:ext uri="{9D8B030D-6E8A-4147-A177-3AD203B41FA5}">
                      <a16:colId xmlns:a16="http://schemas.microsoft.com/office/drawing/2014/main" val="2892826622"/>
                    </a:ext>
                  </a:extLst>
                </a:gridCol>
                <a:gridCol w="939662">
                  <a:extLst>
                    <a:ext uri="{9D8B030D-6E8A-4147-A177-3AD203B41FA5}">
                      <a16:colId xmlns:a16="http://schemas.microsoft.com/office/drawing/2014/main" val="46660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30000" dirty="0"/>
                        <a:t>52g</a:t>
                      </a:r>
                      <a:r>
                        <a:rPr lang="en-US" sz="1600" dirty="0"/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30000" dirty="0"/>
                        <a:t>52m</a:t>
                      </a:r>
                      <a:r>
                        <a:rPr lang="en-US" sz="1600" dirty="0"/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30000" dirty="0"/>
                        <a:t>51</a:t>
                      </a:r>
                      <a:r>
                        <a:rPr lang="en-US" sz="1600" dirty="0"/>
                        <a:t>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Half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5.6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3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β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6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β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 Avg.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242 keV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1172 keV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973 keV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3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Gammas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744, 935, 1434,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9341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2D2D66C-FEDB-4DE4-A131-6F8BB55C67E2}"/>
              </a:ext>
            </a:extLst>
          </p:cNvPr>
          <p:cNvSpPr/>
          <p:nvPr/>
        </p:nvSpPr>
        <p:spPr>
          <a:xfrm>
            <a:off x="74534" y="1112981"/>
            <a:ext cx="4225461" cy="516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Emerging medical radionuclides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51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16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 = 46 min, 97% </a:t>
            </a:r>
            <a:r>
              <a:rPr lang="el-GR" sz="16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) – short-lived PET tracer for metabolic studies</a:t>
            </a:r>
          </a:p>
          <a:p>
            <a:pPr marL="1200150" lvl="2" indent="-285750">
              <a:spcBef>
                <a:spcPct val="20000"/>
              </a:spcBef>
              <a:buFont typeface="Arial"/>
              <a:buChar char="–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Best option for clinical imaging, needs in-house production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52g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16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 = 5.6 d, 29% </a:t>
            </a:r>
            <a:r>
              <a:rPr lang="el-GR" sz="16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) – long-lived PET tracer for neuron tracking, immune studies</a:t>
            </a:r>
          </a:p>
          <a:p>
            <a:pPr marL="1200150" lvl="2" indent="-285750">
              <a:spcBef>
                <a:spcPct val="20000"/>
              </a:spcBef>
              <a:buFont typeface="Arial"/>
              <a:buChar char="–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Long half-life, unfavorable gammas make this best-suited to pre-clinical imaging</a:t>
            </a:r>
          </a:p>
          <a:p>
            <a:pPr marL="1200150" lvl="2" indent="-285750">
              <a:spcBef>
                <a:spcPct val="20000"/>
              </a:spcBef>
              <a:buFont typeface="Arial"/>
              <a:buChar char="–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Easy distribution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52m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Mn – short-lived PET tracer for metabolic studies</a:t>
            </a:r>
          </a:p>
          <a:p>
            <a:pPr marL="1200150" lvl="2" indent="-285750">
              <a:spcBef>
                <a:spcPct val="20000"/>
              </a:spcBef>
              <a:buFont typeface="Arial"/>
              <a:buChar char="–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Difficult to produce, must be done in-house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Interesting lens to study behavior of excited states in p</a:t>
            </a:r>
            <a:r>
              <a:rPr lang="en-US" sz="16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3/2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 / f</a:t>
            </a:r>
            <a:r>
              <a:rPr lang="en-US" sz="16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7/2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 nuclei</a:t>
            </a:r>
          </a:p>
        </p:txBody>
      </p:sp>
    </p:spTree>
    <p:extLst>
      <p:ext uri="{BB962C8B-B14F-4D97-AF65-F5344CB8AC3E}">
        <p14:creationId xmlns:p14="http://schemas.microsoft.com/office/powerpoint/2010/main" val="20842576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29" t="-189" b="-1"/>
          <a:stretch/>
        </p:blipFill>
        <p:spPr>
          <a:xfrm>
            <a:off x="1158949" y="889881"/>
            <a:ext cx="10217888" cy="5400724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8607202" y="1643381"/>
            <a:ext cx="580103" cy="580103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8048871" y="2856922"/>
            <a:ext cx="858416" cy="242339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8847025" y="3497043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/>
          <p:cNvSpPr/>
          <p:nvPr/>
        </p:nvSpPr>
        <p:spPr>
          <a:xfrm rot="13672894">
            <a:off x="8484505" y="3452196"/>
            <a:ext cx="373633" cy="20113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2312A-FDF9-44BB-AC81-FE878023280E}"/>
              </a:ext>
            </a:extLst>
          </p:cNvPr>
          <p:cNvSpPr txBox="1"/>
          <p:nvPr/>
        </p:nvSpPr>
        <p:spPr>
          <a:xfrm>
            <a:off x="9382125" y="4057659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K-140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2E87-5287-4FE9-B067-CB94B291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Stacked-target Charged Particle Excitation Functions</a:t>
            </a:r>
            <a:endParaRPr lang="en-US" sz="2400" dirty="0"/>
          </a:p>
        </p:txBody>
      </p:sp>
      <p:pic>
        <p:nvPicPr>
          <p:cNvPr id="14" name="Picture 13" descr="IMG_0923.jpg">
            <a:extLst>
              <a:ext uri="{FF2B5EF4-FFF2-40B4-BE49-F238E27FC236}">
                <a16:creationId xmlns:a16="http://schemas.microsoft.com/office/drawing/2014/main" id="{2987D8E1-4B89-45DB-96D6-C8900E2B5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7" t="11642" b="12382"/>
          <a:stretch/>
        </p:blipFill>
        <p:spPr>
          <a:xfrm>
            <a:off x="213472" y="3207403"/>
            <a:ext cx="2904038" cy="3139529"/>
          </a:xfrm>
          <a:prstGeom prst="rect">
            <a:avLst/>
          </a:prstGeom>
        </p:spPr>
      </p:pic>
      <p:pic>
        <p:nvPicPr>
          <p:cNvPr id="17" name="Picture 16" descr="IMG_0991.jpg">
            <a:extLst>
              <a:ext uri="{FF2B5EF4-FFF2-40B4-BE49-F238E27FC236}">
                <a16:creationId xmlns:a16="http://schemas.microsoft.com/office/drawing/2014/main" id="{025D4DA5-CDFC-45BB-BC04-1450FD57A0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330"/>
          <a:stretch>
            <a:fillRect/>
          </a:stretch>
        </p:blipFill>
        <p:spPr>
          <a:xfrm>
            <a:off x="3117513" y="4027457"/>
            <a:ext cx="3352593" cy="2330133"/>
          </a:xfrm>
          <a:prstGeom prst="rect">
            <a:avLst/>
          </a:prstGeom>
        </p:spPr>
      </p:pic>
      <p:pic>
        <p:nvPicPr>
          <p:cNvPr id="19" name="Picture 2" descr="D:\Documents\School Work\Isotope Data\Dec_Fe_Stack\figures\Filling-in-Nuclear-Data-Gaps-Berkeley-Lab-08.jpg">
            <a:extLst>
              <a:ext uri="{FF2B5EF4-FFF2-40B4-BE49-F238E27FC236}">
                <a16:creationId xmlns:a16="http://schemas.microsoft.com/office/drawing/2014/main" id="{AE744D65-732C-4EB8-9957-1F03345FC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r="4027" b="31093"/>
          <a:stretch/>
        </p:blipFill>
        <p:spPr bwMode="auto">
          <a:xfrm>
            <a:off x="742701" y="1395238"/>
            <a:ext cx="5727405" cy="2744881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D3C050-BC55-4D4A-A466-9D7F3C3D01ED}"/>
              </a:ext>
            </a:extLst>
          </p:cNvPr>
          <p:cNvSpPr/>
          <p:nvPr/>
        </p:nvSpPr>
        <p:spPr>
          <a:xfrm>
            <a:off x="2519072" y="3803810"/>
            <a:ext cx="1223962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L. Bernstein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541B-8331-4335-835E-2791456595EB}"/>
              </a:ext>
            </a:extLst>
          </p:cNvPr>
          <p:cNvSpPr/>
          <p:nvPr/>
        </p:nvSpPr>
        <p:spPr>
          <a:xfrm>
            <a:off x="4872038" y="1602477"/>
            <a:ext cx="1223962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A. Springer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35BAAD-6B67-4A89-B909-54E6F671B957}"/>
              </a:ext>
            </a:extLst>
          </p:cNvPr>
          <p:cNvCxnSpPr>
            <a:cxnSpLocks/>
          </p:cNvCxnSpPr>
          <p:nvPr/>
        </p:nvCxnSpPr>
        <p:spPr>
          <a:xfrm flipV="1">
            <a:off x="3458817" y="1838739"/>
            <a:ext cx="4898092" cy="3150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49691A-DC05-4D64-A534-34482A274DD3}"/>
              </a:ext>
            </a:extLst>
          </p:cNvPr>
          <p:cNvCxnSpPr>
            <a:cxnSpLocks/>
          </p:cNvCxnSpPr>
          <p:nvPr/>
        </p:nvCxnSpPr>
        <p:spPr>
          <a:xfrm flipV="1">
            <a:off x="6361043" y="1948070"/>
            <a:ext cx="1995866" cy="3468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3F142A5-188B-4B00-A0C7-0A6F7421240F}"/>
              </a:ext>
            </a:extLst>
          </p:cNvPr>
          <p:cNvSpPr/>
          <p:nvPr/>
        </p:nvSpPr>
        <p:spPr>
          <a:xfrm>
            <a:off x="3604004" y="5967439"/>
            <a:ext cx="8142484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ucida Grande"/>
                <a:ea typeface="Times New Roman" charset="0"/>
                <a:cs typeface="Times New Roman" charset="0"/>
              </a:rPr>
              <a:t>2016: Launched a complementary nuclear data measurement campaign at the LBNL 88-Inch cyclotron to address gaps in reaction data at E&lt;60 MeV/A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AAA6F-5D6C-475F-8A00-1EAF318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aseline="30000" dirty="0" err="1"/>
              <a:t>nat</a:t>
            </a:r>
            <a:r>
              <a:rPr lang="en-US" sz="2800" dirty="0" err="1"/>
              <a:t>Fe</a:t>
            </a:r>
            <a:r>
              <a:rPr lang="en-US" sz="2800" dirty="0"/>
              <a:t>(</a:t>
            </a:r>
            <a:r>
              <a:rPr lang="en-US" sz="2800" dirty="0" err="1"/>
              <a:t>p,x</a:t>
            </a:r>
            <a:r>
              <a:rPr lang="en-US" sz="2800" dirty="0"/>
              <a:t>)</a:t>
            </a:r>
            <a:r>
              <a:rPr lang="en-US" sz="2800" baseline="30000" dirty="0"/>
              <a:t>51,52</a:t>
            </a:r>
            <a:r>
              <a:rPr lang="en-US" sz="2800" dirty="0"/>
              <a:t>Mn – Novel PET imaging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54530D-2B00-47B4-9676-36CB9BF6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7" y="1019176"/>
            <a:ext cx="4572000" cy="3594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38C65-48D8-4BFA-A013-0C80570F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825" y="1019176"/>
            <a:ext cx="4572000" cy="3594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B404A9-58B6-4785-9FD7-A68C2D5AB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60" y="4614023"/>
            <a:ext cx="3949633" cy="2180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360E27-F8B1-40B1-A4FD-43A5D7AFB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292" y="4614023"/>
            <a:ext cx="4009433" cy="21672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88A5A1-E518-433E-A79D-4E1E4CFD989B}"/>
              </a:ext>
            </a:extLst>
          </p:cNvPr>
          <p:cNvSpPr/>
          <p:nvPr/>
        </p:nvSpPr>
        <p:spPr>
          <a:xfrm>
            <a:off x="4138598" y="1985034"/>
            <a:ext cx="3038507" cy="1200329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Two overlapping stacks: E</a:t>
            </a:r>
            <a:r>
              <a:rPr lang="en-US" baseline="-25000" dirty="0">
                <a:latin typeface="Georgia" panose="02040502050405020303" pitchFamily="18" charset="0"/>
              </a:rPr>
              <a:t>p</a:t>
            </a:r>
            <a:r>
              <a:rPr lang="en-US" dirty="0">
                <a:latin typeface="Georgia" panose="02040502050405020303" pitchFamily="18" charset="0"/>
              </a:rPr>
              <a:t>= 55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dirty="0">
                <a:latin typeface="Georgia" panose="02040502050405020303" pitchFamily="18" charset="0"/>
              </a:rPr>
              <a:t>15 MeV,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25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dirty="0">
                <a:latin typeface="Georgia" panose="02040502050405020303" pitchFamily="18" charset="0"/>
                <a:cs typeface="Lucida Grande"/>
                <a:sym typeface="Wingdings" panose="05000000000000000000" pitchFamily="2" charset="2"/>
              </a:rPr>
              <a:t>0</a:t>
            </a:r>
            <a:r>
              <a:rPr lang="en-US" dirty="0">
                <a:latin typeface="Georgia" panose="02040502050405020303" pitchFamily="18" charset="0"/>
              </a:rPr>
              <a:t> MeV (120 nA@10 min, 100 nA@20 min)</a:t>
            </a:r>
          </a:p>
        </p:txBody>
      </p:sp>
    </p:spTree>
    <p:extLst>
      <p:ext uri="{BB962C8B-B14F-4D97-AF65-F5344CB8AC3E}">
        <p14:creationId xmlns:p14="http://schemas.microsoft.com/office/powerpoint/2010/main" val="35566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AAA6F-5D6C-475F-8A00-1EAF318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aseline="30000" dirty="0" err="1"/>
              <a:t>nat</a:t>
            </a:r>
            <a:r>
              <a:rPr lang="en-US" sz="2800" dirty="0" err="1"/>
              <a:t>Fe</a:t>
            </a:r>
            <a:r>
              <a:rPr lang="en-US" sz="2800" dirty="0"/>
              <a:t>(</a:t>
            </a:r>
            <a:r>
              <a:rPr lang="en-US" sz="2800" dirty="0" err="1"/>
              <a:t>p,x</a:t>
            </a:r>
            <a:r>
              <a:rPr lang="en-US" sz="2800" dirty="0"/>
              <a:t>)</a:t>
            </a:r>
            <a:r>
              <a:rPr lang="en-US" sz="2800" baseline="30000" dirty="0"/>
              <a:t>51,52</a:t>
            </a:r>
            <a:r>
              <a:rPr lang="en-US" sz="2800" dirty="0"/>
              <a:t>Mn – Novel PET imaging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9ACB3-4FC8-4542-B56D-B1F7C1C9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54" y="1028700"/>
            <a:ext cx="5541127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E0F6CE-93FC-4CEC-93D2-AA9083D92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123" y="1028700"/>
            <a:ext cx="5541127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95A686-77D5-404F-8B54-1259091D1755}"/>
              </a:ext>
            </a:extLst>
          </p:cNvPr>
          <p:cNvSpPr/>
          <p:nvPr/>
        </p:nvSpPr>
        <p:spPr>
          <a:xfrm>
            <a:off x="4739441" y="5457825"/>
            <a:ext cx="42235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Variance </a:t>
            </a:r>
            <a:r>
              <a:rPr lang="en-US" dirty="0">
                <a:solidFill>
                  <a:srgbClr val="2D637F"/>
                </a:solidFill>
                <a:latin typeface="Lucida Grande"/>
              </a:rPr>
              <a:t>minimization: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</a:rPr>
              <a:t>55 MeV: +5.25% Al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</a:rPr>
              <a:t>25 MeV: +6.69% silicone density</a:t>
            </a:r>
          </a:p>
        </p:txBody>
      </p:sp>
    </p:spTree>
    <p:extLst>
      <p:ext uri="{BB962C8B-B14F-4D97-AF65-F5344CB8AC3E}">
        <p14:creationId xmlns:p14="http://schemas.microsoft.com/office/powerpoint/2010/main" val="565300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CAAA6F-5D6C-475F-8A00-1EAF318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aseline="30000" dirty="0" err="1"/>
              <a:t>nat</a:t>
            </a:r>
            <a:r>
              <a:rPr lang="en-US" sz="2800" dirty="0" err="1"/>
              <a:t>Fe</a:t>
            </a:r>
            <a:r>
              <a:rPr lang="en-US" sz="2800" dirty="0"/>
              <a:t>(</a:t>
            </a:r>
            <a:r>
              <a:rPr lang="en-US" sz="2800" dirty="0" err="1"/>
              <a:t>p,x</a:t>
            </a:r>
            <a:r>
              <a:rPr lang="en-US" sz="2800" dirty="0"/>
              <a:t>)</a:t>
            </a:r>
            <a:r>
              <a:rPr lang="en-US" sz="2800" baseline="30000" dirty="0"/>
              <a:t>51,52</a:t>
            </a:r>
            <a:r>
              <a:rPr lang="en-US" sz="2800" dirty="0"/>
              <a:t>Mn – Novel PET imaging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895B3-5E9F-4026-8425-0D81D49A6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55" b="16345"/>
          <a:stretch/>
        </p:blipFill>
        <p:spPr>
          <a:xfrm>
            <a:off x="1" y="1047750"/>
            <a:ext cx="6886574" cy="3705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CEFE16-D6EA-43CC-AFB9-A8C1A7093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217" y="3873176"/>
            <a:ext cx="5015783" cy="3081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62AB71-30D5-47E8-A4CB-C88D4955D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439" y="914400"/>
            <a:ext cx="4745561" cy="30811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7E3D7A-391A-46CB-A72F-20FB9305E39A}"/>
              </a:ext>
            </a:extLst>
          </p:cNvPr>
          <p:cNvSpPr/>
          <p:nvPr/>
        </p:nvSpPr>
        <p:spPr>
          <a:xfrm>
            <a:off x="2185706" y="5049317"/>
            <a:ext cx="3538819" cy="124855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Measurements of 34 cross-sections for </a:t>
            </a:r>
            <a:r>
              <a:rPr lang="en-US" sz="2000" b="1" baseline="30000" dirty="0" err="1">
                <a:solidFill>
                  <a:sysClr val="windowText" lastClr="000000"/>
                </a:solidFill>
                <a:latin typeface="Lucida Grande"/>
              </a:rPr>
              <a:t>nat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Fe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), </a:t>
            </a:r>
            <a:r>
              <a:rPr lang="en-US" sz="2000" b="1" baseline="30000" dirty="0" err="1">
                <a:solidFill>
                  <a:sysClr val="windowText" lastClr="000000"/>
                </a:solidFill>
                <a:latin typeface="Lucida Grande"/>
              </a:rPr>
              <a:t>nat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Cu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), and </a:t>
            </a:r>
            <a:r>
              <a:rPr lang="en-US" sz="2000" b="1" baseline="30000" dirty="0" err="1">
                <a:solidFill>
                  <a:sysClr val="windowText" lastClr="000000"/>
                </a:solidFill>
                <a:latin typeface="Lucida Grande"/>
              </a:rPr>
              <a:t>nat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Cu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2819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C02FB4-860C-4DFD-AFBF-428B2AA92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2"/>
          <a:stretch/>
        </p:blipFill>
        <p:spPr>
          <a:xfrm>
            <a:off x="7581584" y="914400"/>
            <a:ext cx="4572000" cy="3308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EAA06-E16D-4A3D-9757-35B2FFAB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6" y="899790"/>
            <a:ext cx="4572000" cy="34294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CAAA6F-5D6C-475F-8A00-1EAF318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aseline="30000" dirty="0" err="1"/>
              <a:t>nat</a:t>
            </a:r>
            <a:r>
              <a:rPr lang="en-US" sz="2800" dirty="0" err="1"/>
              <a:t>Fe</a:t>
            </a:r>
            <a:r>
              <a:rPr lang="en-US" sz="2800" dirty="0"/>
              <a:t>(</a:t>
            </a:r>
            <a:r>
              <a:rPr lang="en-US" sz="2800" dirty="0" err="1"/>
              <a:t>p,x</a:t>
            </a:r>
            <a:r>
              <a:rPr lang="en-US" sz="2800" dirty="0"/>
              <a:t>)</a:t>
            </a:r>
            <a:r>
              <a:rPr lang="en-US" sz="2800" baseline="30000" dirty="0"/>
              <a:t>51,52</a:t>
            </a:r>
            <a:r>
              <a:rPr lang="en-US" sz="2800" dirty="0"/>
              <a:t>Mn – Novel PET imaging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88A5A1-E518-433E-A79D-4E1E4CFD989B}"/>
              </a:ext>
            </a:extLst>
          </p:cNvPr>
          <p:cNvSpPr/>
          <p:nvPr/>
        </p:nvSpPr>
        <p:spPr>
          <a:xfrm>
            <a:off x="4610416" y="1559203"/>
            <a:ext cx="3019457" cy="1234004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Two overlapping stacks: E</a:t>
            </a:r>
            <a:r>
              <a:rPr lang="en-US" baseline="-25000" dirty="0">
                <a:latin typeface="Georgia" panose="02040502050405020303" pitchFamily="18" charset="0"/>
              </a:rPr>
              <a:t>p</a:t>
            </a:r>
            <a:r>
              <a:rPr lang="en-US" dirty="0">
                <a:latin typeface="Georgia" panose="02040502050405020303" pitchFamily="18" charset="0"/>
              </a:rPr>
              <a:t>= 55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dirty="0">
                <a:latin typeface="Georgia" panose="02040502050405020303" pitchFamily="18" charset="0"/>
              </a:rPr>
              <a:t>15 MeV,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25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dirty="0">
                <a:latin typeface="Georgia" panose="02040502050405020303" pitchFamily="18" charset="0"/>
                <a:cs typeface="Lucida Grande"/>
                <a:sym typeface="Wingdings" panose="05000000000000000000" pitchFamily="2" charset="2"/>
              </a:rPr>
              <a:t>0</a:t>
            </a:r>
            <a:r>
              <a:rPr lang="en-US" dirty="0">
                <a:latin typeface="Georgia" panose="02040502050405020303" pitchFamily="18" charset="0"/>
              </a:rPr>
              <a:t> MeV (120 nA@10 min, 100 nA@20 min)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B3C0C-0ABE-4F09-8C81-1C31F81BD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068" y="3053756"/>
            <a:ext cx="4572000" cy="36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415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0" dirty="0"/>
              <a:t>As Targetry Fabrication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7408040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46464</TotalTime>
  <Words>757</Words>
  <Application>Microsoft Office PowerPoint</Application>
  <PresentationFormat>Widescreen</PresentationFormat>
  <Paragraphs>127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Georgia</vt:lpstr>
      <vt:lpstr>Lucida Grande</vt:lpstr>
      <vt:lpstr>Times New Roman</vt:lpstr>
      <vt:lpstr>Wingdings</vt:lpstr>
      <vt:lpstr>Custom Design</vt:lpstr>
      <vt:lpstr>Isotope Production  Activities Update</vt:lpstr>
      <vt:lpstr>Stacked-target Charged Particle Excitation Functions</vt:lpstr>
      <vt:lpstr>PowerPoint Presentation</vt:lpstr>
      <vt:lpstr>Stacked-target Charged Particle Excitation Functions</vt:lpstr>
      <vt:lpstr>natFe(p,x)51,52Mn – Novel PET imaging</vt:lpstr>
      <vt:lpstr>natFe(p,x)51,52Mn – Novel PET imaging</vt:lpstr>
      <vt:lpstr>natFe(p,x)51,52Mn – Novel PET imaging</vt:lpstr>
      <vt:lpstr>natFe(p,x)51,52Mn – Novel PET imaging</vt:lpstr>
      <vt:lpstr>As Targetry Fabrication</vt:lpstr>
      <vt:lpstr>Attempt 1 = Fail Too much distance Too much As2O3 in old stock Adhesive breaks down above 400°C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Steven Voyles</dc:creator>
  <cp:lastModifiedBy>Andrew Steven Voyles</cp:lastModifiedBy>
  <cp:revision>981</cp:revision>
  <dcterms:created xsi:type="dcterms:W3CDTF">2013-01-15T19:08:57Z</dcterms:created>
  <dcterms:modified xsi:type="dcterms:W3CDTF">2018-12-10T19:13:01Z</dcterms:modified>
</cp:coreProperties>
</file>